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B4EA"/>
    <a:srgbClr val="D3642A"/>
    <a:srgbClr val="EB402B"/>
    <a:srgbClr val="71E869"/>
    <a:srgbClr val="3D8428"/>
    <a:srgbClr val="5FC53E"/>
    <a:srgbClr val="B4E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57"/>
    <p:restoredTop sz="94646"/>
  </p:normalViewPr>
  <p:slideViewPr>
    <p:cSldViewPr snapToGrid="0" snapToObjects="1">
      <p:cViewPr>
        <p:scale>
          <a:sx n="30" d="100"/>
          <a:sy n="30" d="100"/>
        </p:scale>
        <p:origin x="752" y="-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0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2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7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18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3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44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94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11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76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0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4.emf"/><Relationship Id="rId3" Type="http://schemas.openxmlformats.org/officeDocument/2006/relationships/image" Target="../media/image2.tiff"/><Relationship Id="rId21" Type="http://schemas.openxmlformats.org/officeDocument/2006/relationships/hyperlink" Target="http://www.iowastatedaily.com/news/iowa-state-s-new-trademark-guidelines-require-student-organizations-to/article_fce9eba8-a0ef-11e8-967c-1b6d921df07d.html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3.jpe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24" Type="http://schemas.openxmlformats.org/officeDocument/2006/relationships/image" Target="../media/image22.jpe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23" Type="http://schemas.openxmlformats.org/officeDocument/2006/relationships/image" Target="../media/image21.emf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tiff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7">
            <a:extLst>
              <a:ext uri="{FF2B5EF4-FFF2-40B4-BE49-F238E27FC236}">
                <a16:creationId xmlns:a16="http://schemas.microsoft.com/office/drawing/2014/main" id="{7E2F62AC-401E-8448-A8D2-F6DB164EC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680" y="3740391"/>
            <a:ext cx="22558264" cy="9341394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205740" tIns="205740" rIns="411480" bIns="205740"/>
          <a:lstStyle>
            <a:lvl1pPr>
              <a:spcBef>
                <a:spcPct val="20000"/>
              </a:spcBef>
              <a:buChar char="•"/>
              <a:tabLst>
                <a:tab pos="500063" algn="l"/>
              </a:tabLst>
              <a:defRPr sz="10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500063" algn="l"/>
              </a:tabLst>
              <a:defRPr sz="89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500063" algn="l"/>
              </a:tabLst>
              <a:defRPr sz="7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500063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500063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00063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00063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00063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00063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05740" algn="just">
              <a:spcBef>
                <a:spcPct val="50000"/>
              </a:spcBef>
              <a:spcAft>
                <a:spcPts val="1350"/>
              </a:spcAft>
              <a:buSzPct val="100000"/>
              <a:buNone/>
            </a:pPr>
            <a:r>
              <a:rPr lang="en-US" altLang="en-US" sz="6000" dirty="0">
                <a:solidFill>
                  <a:sysClr val="windowText" lastClr="000000"/>
                </a:solidFill>
                <a:latin typeface="PT Serif" panose="020A0603040505020204" pitchFamily="18" charset="77"/>
                <a:cs typeface="Times New Roman" panose="02020603050405020304" pitchFamily="18" charset="0"/>
              </a:rPr>
              <a:t>Introduction</a:t>
            </a:r>
          </a:p>
          <a:p>
            <a:pPr marL="514350" indent="-514350">
              <a:spcBef>
                <a:spcPct val="10000"/>
              </a:spcBef>
              <a:spcAft>
                <a:spcPts val="1350"/>
              </a:spcAft>
              <a:buSzPct val="100000"/>
            </a:pPr>
            <a:r>
              <a:rPr lang="en-US" altLang="ja-JP" sz="4600" dirty="0">
                <a:latin typeface="PT Serif" panose="020A0603040505020204" pitchFamily="18" charset="77"/>
                <a:cs typeface="Times New Roman" panose="02020603050405020304" pitchFamily="18" charset="0"/>
              </a:rPr>
              <a:t>Arboreality has evolved at least 5 times within Plethodontid salamanders [1]</a:t>
            </a:r>
          </a:p>
          <a:p>
            <a:pPr marL="514350" indent="-514350">
              <a:spcBef>
                <a:spcPct val="10000"/>
              </a:spcBef>
              <a:spcAft>
                <a:spcPts val="1350"/>
              </a:spcAft>
              <a:buSzPct val="100000"/>
            </a:pPr>
            <a:r>
              <a:rPr lang="en-US" altLang="ja-JP" sz="4600" dirty="0">
                <a:latin typeface="PT Serif" panose="020A0603040505020204" pitchFamily="18" charset="77"/>
                <a:cs typeface="Times New Roman" panose="02020603050405020304" pitchFamily="18" charset="0"/>
              </a:rPr>
              <a:t>Yet no morphological differences separate arboreal and terrestrial species [1]</a:t>
            </a:r>
          </a:p>
          <a:p>
            <a:pPr marL="514350" indent="-514350">
              <a:spcBef>
                <a:spcPct val="10000"/>
              </a:spcBef>
              <a:spcAft>
                <a:spcPts val="1350"/>
              </a:spcAft>
              <a:buSzPct val="100000"/>
            </a:pPr>
            <a:r>
              <a:rPr lang="en-US" altLang="ja-JP" sz="4600" dirty="0">
                <a:latin typeface="PT Serif" panose="020A0603040505020204" pitchFamily="18" charset="77"/>
                <a:cs typeface="Times New Roman" panose="02020603050405020304" pitchFamily="18" charset="0"/>
              </a:rPr>
              <a:t>There is little range overlap between the two microhabitat types. Preliminary results discovered that 71% of the arboreal species distribution </a:t>
            </a:r>
            <a:r>
              <a:rPr lang="en-US" altLang="ja-JP" sz="4600" u="sng" dirty="0">
                <a:latin typeface="PT Serif" panose="020A0603040505020204" pitchFamily="18" charset="77"/>
                <a:cs typeface="Times New Roman" panose="02020603050405020304" pitchFamily="18" charset="0"/>
              </a:rPr>
              <a:t>does not</a:t>
            </a:r>
            <a:r>
              <a:rPr lang="en-US" altLang="ja-JP" sz="4600" dirty="0">
                <a:latin typeface="PT Serif" panose="020A0603040505020204" pitchFamily="18" charset="77"/>
                <a:cs typeface="Times New Roman" panose="02020603050405020304" pitchFamily="18" charset="0"/>
              </a:rPr>
              <a:t> overlap with the terrestrial species distribution.</a:t>
            </a:r>
          </a:p>
          <a:p>
            <a:pPr>
              <a:spcBef>
                <a:spcPct val="10000"/>
              </a:spcBef>
              <a:spcAft>
                <a:spcPts val="1350"/>
              </a:spcAft>
              <a:buSzPct val="100000"/>
              <a:buNone/>
            </a:pPr>
            <a:r>
              <a:rPr lang="en-US" altLang="ja-JP" sz="4600" b="1" dirty="0">
                <a:latin typeface="PT Serif" panose="020A0603040505020204" pitchFamily="18" charset="77"/>
                <a:cs typeface="Times New Roman" panose="02020603050405020304" pitchFamily="18" charset="0"/>
              </a:rPr>
              <a:t>  From these observations we tested the following hypotheses:</a:t>
            </a:r>
          </a:p>
          <a:p>
            <a:pPr lvl="1" indent="0">
              <a:spcBef>
                <a:spcPct val="10000"/>
              </a:spcBef>
              <a:spcAft>
                <a:spcPts val="1350"/>
              </a:spcAft>
              <a:buSzPct val="100000"/>
              <a:buNone/>
            </a:pPr>
            <a:r>
              <a:rPr lang="en-US" altLang="ja-JP" sz="5300" dirty="0">
                <a:latin typeface="PT Serif" panose="020A0603040505020204" pitchFamily="18" charset="77"/>
                <a:cs typeface="Times New Roman" panose="02020603050405020304" pitchFamily="18" charset="0"/>
              </a:rPr>
              <a:t>(</a:t>
            </a:r>
            <a:r>
              <a:rPr lang="en-US" altLang="ja-JP" sz="5300" b="1" i="1" dirty="0">
                <a:latin typeface="PT Serif" panose="020A0603040505020204" pitchFamily="18" charset="77"/>
                <a:cs typeface="Times New Roman" panose="02020603050405020304" pitchFamily="18" charset="0"/>
              </a:rPr>
              <a:t>H1</a:t>
            </a:r>
            <a:r>
              <a:rPr lang="en-US" altLang="ja-JP" sz="5300" dirty="0">
                <a:latin typeface="PT Serif" panose="020A0603040505020204" pitchFamily="18" charset="77"/>
                <a:cs typeface="Times New Roman" panose="02020603050405020304" pitchFamily="18" charset="0"/>
              </a:rPr>
              <a:t>) Terrestrial species do not live in habitats suitable for arboreality</a:t>
            </a:r>
          </a:p>
          <a:p>
            <a:pPr lvl="1" indent="0">
              <a:spcBef>
                <a:spcPct val="10000"/>
              </a:spcBef>
              <a:spcAft>
                <a:spcPts val="1350"/>
              </a:spcAft>
              <a:buSzPct val="100000"/>
              <a:buNone/>
            </a:pPr>
            <a:r>
              <a:rPr lang="en-US" altLang="ja-JP" sz="5300" dirty="0">
                <a:latin typeface="PT Serif" panose="020A0603040505020204" pitchFamily="18" charset="77"/>
                <a:cs typeface="Times New Roman" panose="02020603050405020304" pitchFamily="18" charset="0"/>
              </a:rPr>
              <a:t>(</a:t>
            </a:r>
            <a:r>
              <a:rPr lang="en-US" altLang="ja-JP" sz="5300" b="1" i="1" dirty="0">
                <a:latin typeface="PT Serif" panose="020A0603040505020204" pitchFamily="18" charset="77"/>
                <a:cs typeface="Times New Roman" panose="02020603050405020304" pitchFamily="18" charset="0"/>
              </a:rPr>
              <a:t>H2</a:t>
            </a:r>
            <a:r>
              <a:rPr lang="en-US" altLang="ja-JP" sz="5300" dirty="0">
                <a:latin typeface="PT Serif" panose="020A0603040505020204" pitchFamily="18" charset="77"/>
                <a:cs typeface="Times New Roman" panose="02020603050405020304" pitchFamily="18" charset="0"/>
              </a:rPr>
              <a:t>) Arboreal species do not live in habitats suitable for terrestrial life</a:t>
            </a:r>
          </a:p>
          <a:p>
            <a:pPr eaLnBrk="1" hangingPunct="1">
              <a:spcBef>
                <a:spcPct val="10000"/>
              </a:spcBef>
              <a:buSzPct val="100000"/>
              <a:buNone/>
            </a:pPr>
            <a:endParaRPr lang="en-US" altLang="ja-JP" sz="4050" dirty="0"/>
          </a:p>
          <a:p>
            <a:pPr eaLnBrk="1" hangingPunct="1">
              <a:spcBef>
                <a:spcPct val="10000"/>
              </a:spcBef>
              <a:buSzPct val="100000"/>
            </a:pPr>
            <a:endParaRPr lang="en-US" altLang="ja-JP" sz="4050" dirty="0"/>
          </a:p>
          <a:p>
            <a:pPr eaLnBrk="1" hangingPunct="1">
              <a:spcBef>
                <a:spcPct val="10000"/>
              </a:spcBef>
              <a:buSzPct val="100000"/>
              <a:buFontTx/>
              <a:buNone/>
            </a:pPr>
            <a:r>
              <a:rPr lang="en-US" altLang="en-US" sz="4050" dirty="0"/>
              <a:t>		</a:t>
            </a:r>
            <a:endParaRPr lang="en-US" altLang="en-US" sz="4050" i="1" dirty="0">
              <a:solidFill>
                <a:schemeClr val="accent2"/>
              </a:solidFill>
            </a:endParaRPr>
          </a:p>
          <a:p>
            <a:pPr eaLnBrk="1" hangingPunct="1">
              <a:spcBef>
                <a:spcPct val="10000"/>
              </a:spcBef>
              <a:buSzPct val="100000"/>
              <a:buFontTx/>
              <a:buNone/>
            </a:pPr>
            <a:endParaRPr lang="en-US" altLang="en-US" sz="2250" dirty="0"/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0B76AAC6-EC60-E045-9192-B547A1CBD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1953" y="3740391"/>
            <a:ext cx="15405767" cy="15654956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34786" tIns="367392" rIns="734786" bIns="734786"/>
          <a:lstStyle>
            <a:lvl1pPr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defRPr/>
            </a:pPr>
            <a:r>
              <a:rPr lang="en-US" altLang="en-US" sz="6000" dirty="0">
                <a:latin typeface="PT Serif" panose="020A0603040505020204" pitchFamily="18" charset="77"/>
                <a:cs typeface="Times New Roman" panose="02020603050405020304" pitchFamily="18" charset="0"/>
              </a:rPr>
              <a:t>Materials &amp; Methods</a:t>
            </a:r>
            <a:r>
              <a:rPr lang="en-US" altLang="en-US" sz="6000" b="1" dirty="0">
                <a:latin typeface="PT Serif" panose="020A0603040505020204" pitchFamily="18" charset="77"/>
                <a:cs typeface="Times New Roman" panose="02020603050405020304" pitchFamily="18" charset="0"/>
              </a:rPr>
              <a:t>	</a:t>
            </a:r>
          </a:p>
          <a:p>
            <a:pPr algn="just" eaLnBrk="1" hangingPunct="1">
              <a:spcBef>
                <a:spcPct val="50000"/>
              </a:spcBef>
              <a:defRPr/>
            </a:pPr>
            <a:endParaRPr lang="en-US" altLang="en-US" sz="1928" dirty="0">
              <a:solidFill>
                <a:srgbClr val="1021A6"/>
              </a:solidFill>
              <a:latin typeface="PT Serif Caption" panose="02060603050505020204" pitchFamily="18" charset="77"/>
            </a:endParaRPr>
          </a:p>
          <a:p>
            <a:pPr eaLnBrk="1" hangingPunct="1">
              <a:spcBef>
                <a:spcPct val="10000"/>
              </a:spcBef>
              <a:defRPr/>
            </a:pPr>
            <a:endParaRPr lang="en-US" altLang="en-US" sz="3038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10000"/>
              </a:spcBef>
              <a:defRPr/>
            </a:pPr>
            <a:endParaRPr lang="en-US" altLang="en-US" sz="2250" dirty="0">
              <a:latin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DF731-C5BE-344C-902E-D1C789392389}"/>
              </a:ext>
            </a:extLst>
          </p:cNvPr>
          <p:cNvSpPr txBox="1"/>
          <p:nvPr/>
        </p:nvSpPr>
        <p:spPr>
          <a:xfrm>
            <a:off x="31315168" y="5371840"/>
            <a:ext cx="6750421" cy="13415539"/>
          </a:xfrm>
          <a:prstGeom prst="rect">
            <a:avLst/>
          </a:prstGeom>
          <a:solidFill>
            <a:srgbClr val="D3642A">
              <a:alpha val="75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A9F9075-9B87-3342-B1C1-34547CF149AF}"/>
              </a:ext>
            </a:extLst>
          </p:cNvPr>
          <p:cNvSpPr txBox="1"/>
          <p:nvPr/>
        </p:nvSpPr>
        <p:spPr>
          <a:xfrm>
            <a:off x="32376811" y="14643398"/>
            <a:ext cx="4650513" cy="2591842"/>
          </a:xfrm>
          <a:prstGeom prst="rect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1AC738A-6045-3F42-B479-F015D4ECF14C}"/>
              </a:ext>
            </a:extLst>
          </p:cNvPr>
          <p:cNvSpPr txBox="1"/>
          <p:nvPr/>
        </p:nvSpPr>
        <p:spPr>
          <a:xfrm>
            <a:off x="32356415" y="6768450"/>
            <a:ext cx="4650513" cy="25918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78B772-D612-254B-AA0D-7D7E1D0BFA0A}"/>
              </a:ext>
            </a:extLst>
          </p:cNvPr>
          <p:cNvSpPr txBox="1"/>
          <p:nvPr/>
        </p:nvSpPr>
        <p:spPr>
          <a:xfrm>
            <a:off x="24231487" y="5371841"/>
            <a:ext cx="6750421" cy="13415539"/>
          </a:xfrm>
          <a:prstGeom prst="rect">
            <a:avLst/>
          </a:prstGeom>
          <a:solidFill>
            <a:srgbClr val="56B4EA">
              <a:alpha val="65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C26C29-9CD5-EA4D-9FA9-91357B5908FD}"/>
              </a:ext>
            </a:extLst>
          </p:cNvPr>
          <p:cNvSpPr txBox="1"/>
          <p:nvPr/>
        </p:nvSpPr>
        <p:spPr>
          <a:xfrm>
            <a:off x="25010118" y="10599377"/>
            <a:ext cx="4650513" cy="25918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 Box 16">
            <a:extLst>
              <a:ext uri="{FF2B5EF4-FFF2-40B4-BE49-F238E27FC236}">
                <a16:creationId xmlns:a16="http://schemas.microsoft.com/office/drawing/2014/main" id="{5709C169-6CB0-5C44-A03C-6918ED926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1953" y="29233592"/>
            <a:ext cx="15405767" cy="333294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102870" tIns="102870" rIns="102870" bIns="102870"/>
          <a:lstStyle>
            <a:lvl1pPr eaLnBrk="0" hangingPunct="0"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205740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en-US" altLang="en-US" sz="4050" dirty="0">
                <a:latin typeface="PT Serif" panose="020A0603040505020204" pitchFamily="18" charset="77"/>
                <a:cs typeface="Times New Roman" panose="02020603050405020304" pitchFamily="18" charset="0"/>
              </a:rPr>
              <a:t>Acknowledgments &amp; Literature Cited</a:t>
            </a:r>
          </a:p>
          <a:p>
            <a:pPr marL="205740" eaLnBrk="1" hangingPunct="1">
              <a:lnSpc>
                <a:spcPct val="130000"/>
              </a:lnSpc>
              <a:spcBef>
                <a:spcPct val="10000"/>
              </a:spcBef>
              <a:defRPr/>
            </a:pPr>
            <a:r>
              <a:rPr lang="en-US" altLang="en-US" sz="2025" dirty="0">
                <a:latin typeface="PT Serif" panose="020A0603040505020204" pitchFamily="18" charset="77"/>
                <a:cs typeface="Times New Roman" panose="02020603050405020304" pitchFamily="18" charset="0"/>
              </a:rPr>
              <a:t>Thanks to the following: NSF for funding. Comments &amp; feedback from Dr. Dean Adams’ evolutionary morphology lab, specifically Bryan Juarez and Elizabeth Glynne. IUCN for open access data. R statistical software &amp; packages of dismo, rgdal, and rgeos.</a:t>
            </a:r>
          </a:p>
          <a:p>
            <a:pPr marL="662940" indent="-457200" eaLnBrk="1" hangingPunct="1">
              <a:lnSpc>
                <a:spcPct val="130000"/>
              </a:lnSpc>
              <a:spcBef>
                <a:spcPct val="10000"/>
              </a:spcBef>
              <a:buAutoNum type="arabicPeriod"/>
              <a:defRPr/>
            </a:pPr>
            <a:r>
              <a:rPr lang="en-US" altLang="en-US" sz="1600" dirty="0">
                <a:latin typeface="PT Serif" panose="020A0603040505020204" pitchFamily="18" charset="77"/>
                <a:cs typeface="Times New Roman" panose="02020603050405020304" pitchFamily="18" charset="0"/>
              </a:rPr>
              <a:t>Baken and Adams. Accepted. Macroevolutionary of Arboreality in Salamanders. Ecology and Evolution.</a:t>
            </a:r>
          </a:p>
          <a:p>
            <a:pPr marL="662940" indent="-457200" eaLnBrk="1" hangingPunct="1">
              <a:lnSpc>
                <a:spcPct val="130000"/>
              </a:lnSpc>
              <a:spcBef>
                <a:spcPct val="10000"/>
              </a:spcBef>
              <a:buAutoNum type="arabicPeriod"/>
              <a:defRPr/>
            </a:pPr>
            <a:r>
              <a:rPr lang="en-US" sz="1600" dirty="0" err="1">
                <a:latin typeface="PT Serif" panose="020A0603040505020204" pitchFamily="18" charset="77"/>
              </a:rPr>
              <a:t>Mcentire</a:t>
            </a:r>
            <a:r>
              <a:rPr lang="en-US" sz="1600" dirty="0">
                <a:latin typeface="PT Serif" panose="020A0603040505020204" pitchFamily="18" charset="77"/>
              </a:rPr>
              <a:t>, </a:t>
            </a:r>
            <a:r>
              <a:rPr lang="en-US" sz="1600" dirty="0" err="1">
                <a:latin typeface="PT Serif" panose="020A0603040505020204" pitchFamily="18" charset="77"/>
              </a:rPr>
              <a:t>Kd</a:t>
            </a:r>
            <a:r>
              <a:rPr lang="en-US" sz="1600" dirty="0">
                <a:latin typeface="PT Serif" panose="020A0603040505020204" pitchFamily="18" charset="77"/>
              </a:rPr>
              <a:t>. "Plant Climbing by Salamanders as a Compensatory Behavior in Relation to Climate." </a:t>
            </a:r>
            <a:r>
              <a:rPr lang="en-US" sz="1600" i="1" dirty="0">
                <a:latin typeface="PT Serif" panose="020A0603040505020204" pitchFamily="18" charset="77"/>
              </a:rPr>
              <a:t>Integrative and Comparative Biology.</a:t>
            </a:r>
            <a:r>
              <a:rPr lang="en-US" sz="1600" dirty="0">
                <a:latin typeface="PT Serif" panose="020A0603040505020204" pitchFamily="18" charset="77"/>
              </a:rPr>
              <a:t> 59 (2019)</a:t>
            </a:r>
          </a:p>
          <a:p>
            <a:pPr marL="662940" indent="-457200" eaLnBrk="1" hangingPunct="1">
              <a:lnSpc>
                <a:spcPct val="130000"/>
              </a:lnSpc>
              <a:spcBef>
                <a:spcPct val="10000"/>
              </a:spcBef>
              <a:buAutoNum type="arabicPeriod"/>
              <a:defRPr/>
            </a:pPr>
            <a:r>
              <a:rPr lang="en-US" altLang="en-US" sz="1600" dirty="0">
                <a:latin typeface="PT Serif" panose="020A0603040505020204" pitchFamily="18" charset="77"/>
                <a:cs typeface="Times New Roman" panose="02020603050405020304" pitchFamily="18" charset="0"/>
              </a:rPr>
              <a:t>Salamander </a:t>
            </a:r>
            <a:r>
              <a:rPr lang="en-US" altLang="en-US" sz="1600" dirty="0" err="1">
                <a:latin typeface="PT Serif" panose="020A0603040505020204" pitchFamily="18" charset="77"/>
                <a:cs typeface="Times New Roman" panose="02020603050405020304" pitchFamily="18" charset="0"/>
              </a:rPr>
              <a:t>silouettes</a:t>
            </a:r>
            <a:r>
              <a:rPr lang="en-US" altLang="en-US" sz="1600" dirty="0">
                <a:latin typeface="PT Serif" panose="020A0603040505020204" pitchFamily="18" charset="77"/>
                <a:cs typeface="Times New Roman" panose="02020603050405020304" pitchFamily="18" charset="0"/>
              </a:rPr>
              <a:t>: </a:t>
            </a:r>
            <a:r>
              <a:rPr lang="en-US" altLang="en-US" sz="1600" dirty="0" err="1">
                <a:latin typeface="PT Serif" panose="020A0603040505020204" pitchFamily="18" charset="77"/>
                <a:cs typeface="Times New Roman" panose="02020603050405020304" pitchFamily="18" charset="0"/>
              </a:rPr>
              <a:t>Phylopic</a:t>
            </a:r>
            <a:r>
              <a:rPr lang="en-US" altLang="en-US" sz="1600" dirty="0">
                <a:latin typeface="PT Serif" panose="020A0603040505020204" pitchFamily="18" charset="77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PT Serif" panose="020A0603040505020204" pitchFamily="18" charset="77"/>
              </a:rPr>
              <a:t>Matt </a:t>
            </a:r>
            <a:r>
              <a:rPr lang="en-US" sz="1600" dirty="0" err="1">
                <a:latin typeface="PT Serif" panose="020A0603040505020204" pitchFamily="18" charset="77"/>
              </a:rPr>
              <a:t>Reinbold</a:t>
            </a:r>
            <a:r>
              <a:rPr lang="en-US" sz="1600" dirty="0">
                <a:latin typeface="PT Serif" panose="020A0603040505020204" pitchFamily="18" charset="77"/>
              </a:rPr>
              <a:t> (modified by T. Michael </a:t>
            </a:r>
            <a:r>
              <a:rPr lang="en-US" sz="1600" dirty="0" err="1">
                <a:latin typeface="PT Serif" panose="020A0603040505020204" pitchFamily="18" charset="77"/>
              </a:rPr>
              <a:t>Keesey</a:t>
            </a:r>
            <a:r>
              <a:rPr lang="en-US" sz="1600" dirty="0">
                <a:latin typeface="PT Serif" panose="020A0603040505020204" pitchFamily="18" charset="77"/>
              </a:rPr>
              <a:t>), </a:t>
            </a:r>
            <a:r>
              <a:rPr lang="en-US" sz="1600" dirty="0" err="1">
                <a:latin typeface="PT Serif" panose="020A0603040505020204" pitchFamily="18" charset="77"/>
              </a:rPr>
              <a:t>Liscence</a:t>
            </a:r>
            <a:r>
              <a:rPr lang="en-US" sz="1600" dirty="0">
                <a:latin typeface="PT Serif" panose="020A0603040505020204" pitchFamily="18" charset="77"/>
              </a:rPr>
              <a:t> link: http://creativecommons.org/licenses/by-sa/3.0/</a:t>
            </a:r>
          </a:p>
          <a:p>
            <a:pPr marL="662940" indent="-457200" eaLnBrk="1" hangingPunct="1">
              <a:lnSpc>
                <a:spcPct val="130000"/>
              </a:lnSpc>
              <a:spcBef>
                <a:spcPct val="10000"/>
              </a:spcBef>
              <a:buFontTx/>
              <a:buAutoNum type="arabicPeriod"/>
              <a:defRPr/>
            </a:pPr>
            <a:r>
              <a:rPr lang="en-US" sz="1600" dirty="0">
                <a:latin typeface="PT Serif" panose="020A0603040505020204" pitchFamily="18" charset="77"/>
              </a:rPr>
              <a:t>Bonett, R. M., and A. L. Blair. 2017. Evidence for complex life cycle constraints on salamander body form diversification. Proc. Natl. Acad. Sci. 114(37):9936-9941.</a:t>
            </a:r>
          </a:p>
          <a:p>
            <a:pPr marL="662940" indent="-457200" eaLnBrk="1" hangingPunct="1">
              <a:lnSpc>
                <a:spcPct val="130000"/>
              </a:lnSpc>
              <a:spcBef>
                <a:spcPct val="10000"/>
              </a:spcBef>
              <a:buAutoNum type="arabicPeriod"/>
              <a:defRPr/>
            </a:pPr>
            <a:endParaRPr lang="en-US" altLang="en-US" sz="1600" dirty="0">
              <a:latin typeface="PT Serif" panose="020A0603040505020204" pitchFamily="18" charset="77"/>
              <a:cs typeface="Times New Roman" panose="02020603050405020304" pitchFamily="18" charset="0"/>
            </a:endParaRPr>
          </a:p>
        </p:txBody>
      </p:sp>
      <p:sp>
        <p:nvSpPr>
          <p:cNvPr id="28" name="Text Box 13">
            <a:extLst>
              <a:ext uri="{FF2B5EF4-FFF2-40B4-BE49-F238E27FC236}">
                <a16:creationId xmlns:a16="http://schemas.microsoft.com/office/drawing/2014/main" id="{5CDC438A-57FC-E744-9CFD-3258F6CF2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1953" y="19865674"/>
            <a:ext cx="15405767" cy="901605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205740" tIns="205740" rIns="205740" bIns="205740"/>
          <a:lstStyle>
            <a:lvl1pPr>
              <a:spcBef>
                <a:spcPct val="20000"/>
              </a:spcBef>
              <a:buChar char="•"/>
              <a:tabLst>
                <a:tab pos="635000" algn="l"/>
              </a:tabLst>
              <a:defRPr sz="10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635000" algn="l"/>
              </a:tabLst>
              <a:defRPr sz="89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635000" algn="l"/>
              </a:tabLst>
              <a:defRPr sz="7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635000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635000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05740">
              <a:spcBef>
                <a:spcPts val="0"/>
              </a:spcBef>
              <a:spcAft>
                <a:spcPts val="1350"/>
              </a:spcAft>
              <a:buSzPct val="100000"/>
              <a:buNone/>
            </a:pPr>
            <a:r>
              <a:rPr lang="en-US" altLang="en-US" sz="6000" dirty="0">
                <a:latin typeface="PT Serif" panose="020A0603040505020204" pitchFamily="18" charset="77"/>
                <a:cs typeface="Times New Roman" panose="02020603050405020304" pitchFamily="18" charset="0"/>
              </a:rPr>
              <a:t>Conclusions </a:t>
            </a:r>
          </a:p>
          <a:p>
            <a:pPr marL="205740">
              <a:spcBef>
                <a:spcPts val="0"/>
              </a:spcBef>
              <a:spcAft>
                <a:spcPts val="1350"/>
              </a:spcAft>
              <a:buSzPct val="100000"/>
              <a:buNone/>
            </a:pPr>
            <a:r>
              <a:rPr lang="en-US" altLang="en-US" sz="4200" dirty="0">
                <a:latin typeface="PT Serif" panose="020A0603040505020204" pitchFamily="18" charset="77"/>
                <a:cs typeface="Times New Roman" panose="02020603050405020304" pitchFamily="18" charset="0"/>
              </a:rPr>
              <a:t>Despite the broad scale of these climate data, we found:</a:t>
            </a:r>
          </a:p>
          <a:p>
            <a:pPr marL="205740">
              <a:spcBef>
                <a:spcPts val="0"/>
              </a:spcBef>
              <a:spcAft>
                <a:spcPts val="1350"/>
              </a:spcAft>
              <a:buSzPct val="100000"/>
              <a:buNone/>
            </a:pPr>
            <a:r>
              <a:rPr lang="en-US" altLang="en-US" sz="4200" dirty="0">
                <a:latin typeface="PT Serif" panose="020A0603040505020204" pitchFamily="18" charset="77"/>
                <a:cs typeface="Times New Roman" panose="02020603050405020304" pitchFamily="18" charset="0"/>
              </a:rPr>
              <a:t>	(</a:t>
            </a:r>
            <a:r>
              <a:rPr lang="en-US" altLang="en-US" sz="4200" b="1" i="1" dirty="0">
                <a:latin typeface="PT Serif" panose="020A0603040505020204" pitchFamily="18" charset="77"/>
                <a:cs typeface="Times New Roman" panose="02020603050405020304" pitchFamily="18" charset="0"/>
              </a:rPr>
              <a:t>H1</a:t>
            </a:r>
            <a:r>
              <a:rPr lang="en-US" altLang="en-US" sz="4200" dirty="0">
                <a:latin typeface="PT Serif" panose="020A0603040505020204" pitchFamily="18" charset="77"/>
                <a:cs typeface="Times New Roman" panose="02020603050405020304" pitchFamily="18" charset="0"/>
              </a:rPr>
              <a:t>) Little of the terrestrial species distribution is suitable    				for arboreality (35%)								 </a:t>
            </a:r>
          </a:p>
          <a:p>
            <a:pPr marL="205740">
              <a:spcBef>
                <a:spcPts val="0"/>
              </a:spcBef>
              <a:spcAft>
                <a:spcPts val="1350"/>
              </a:spcAft>
              <a:buSzPct val="100000"/>
              <a:buNone/>
            </a:pPr>
            <a:r>
              <a:rPr lang="en-US" altLang="en-US" sz="4200" dirty="0">
                <a:latin typeface="PT Serif" panose="020A0603040505020204" pitchFamily="18" charset="77"/>
                <a:cs typeface="Times New Roman" panose="02020603050405020304" pitchFamily="18" charset="0"/>
              </a:rPr>
              <a:t>	(</a:t>
            </a:r>
            <a:r>
              <a:rPr lang="en-US" altLang="en-US" sz="4200" b="1" i="1" dirty="0">
                <a:latin typeface="PT Serif" panose="020A0603040505020204" pitchFamily="18" charset="77"/>
                <a:cs typeface="Times New Roman" panose="02020603050405020304" pitchFamily="18" charset="0"/>
              </a:rPr>
              <a:t>H2</a:t>
            </a:r>
            <a:r>
              <a:rPr lang="en-US" altLang="en-US" sz="4200" dirty="0">
                <a:latin typeface="PT Serif" panose="020A0603040505020204" pitchFamily="18" charset="77"/>
                <a:cs typeface="Times New Roman" panose="02020603050405020304" pitchFamily="18" charset="0"/>
              </a:rPr>
              <a:t>) Even less of the arboreal species distribution is suitable 				for terrestrial life (4%) 	</a:t>
            </a:r>
          </a:p>
          <a:p>
            <a:pPr marL="205740">
              <a:spcBef>
                <a:spcPts val="0"/>
              </a:spcBef>
              <a:spcAft>
                <a:spcPts val="1350"/>
              </a:spcAft>
              <a:buSzPct val="100000"/>
              <a:buNone/>
            </a:pPr>
            <a:r>
              <a:rPr lang="en-US" altLang="en-US" sz="4200" b="1" dirty="0">
                <a:latin typeface="PT Serif" panose="020A0603040505020204" pitchFamily="18" charset="77"/>
                <a:cs typeface="Times New Roman" panose="02020603050405020304" pitchFamily="18" charset="0"/>
              </a:rPr>
              <a:t>Future Directions</a:t>
            </a:r>
          </a:p>
          <a:p>
            <a:pPr marL="777240" indent="-57150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3600" dirty="0">
                <a:latin typeface="PT Serif" panose="020A0603040505020204" pitchFamily="18" charset="77"/>
                <a:cs typeface="Times New Roman" panose="02020603050405020304" pitchFamily="18" charset="0"/>
              </a:rPr>
              <a:t>These results suggest climate may have influenced the macroevolution of arboreality in this family. Further research is needed to elucidate this pattern.</a:t>
            </a:r>
          </a:p>
          <a:p>
            <a:pPr marL="777240" indent="-57150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3600" dirty="0">
                <a:latin typeface="PT Serif" panose="020A0603040505020204" pitchFamily="18" charset="77"/>
                <a:cs typeface="Times New Roman" panose="02020603050405020304" pitchFamily="18" charset="0"/>
              </a:rPr>
              <a:t>Understanding the climactic limits of different species can inform future climate projection models [2]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28CE1D-FDC3-F248-A482-7B24FB3DB875}"/>
              </a:ext>
            </a:extLst>
          </p:cNvPr>
          <p:cNvSpPr txBox="1"/>
          <p:nvPr/>
        </p:nvSpPr>
        <p:spPr>
          <a:xfrm>
            <a:off x="0" y="0"/>
            <a:ext cx="43891200" cy="3420959"/>
          </a:xfrm>
          <a:prstGeom prst="rect">
            <a:avLst/>
          </a:prstGeom>
          <a:solidFill>
            <a:srgbClr val="56B4EA">
              <a:alpha val="65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 Box 14">
            <a:extLst>
              <a:ext uri="{FF2B5EF4-FFF2-40B4-BE49-F238E27FC236}">
                <a16:creationId xmlns:a16="http://schemas.microsoft.com/office/drawing/2014/main" id="{89E5ED18-A9B2-9141-9774-6D21ED3FC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71883" y="834091"/>
            <a:ext cx="13922941" cy="2202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20436" tIns="220436" rIns="220436" bIns="220436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ts val="483"/>
              </a:spcAft>
              <a:defRPr/>
            </a:pPr>
            <a:r>
              <a:rPr lang="en-US" altLang="en-US" sz="4400" b="1" dirty="0">
                <a:latin typeface="PT Serif" panose="020A0603040505020204" pitchFamily="18" charset="77"/>
                <a:cs typeface="Times New Roman" panose="02020603050405020304" pitchFamily="18" charset="0"/>
              </a:rPr>
              <a:t>Lauren Mellenthin</a:t>
            </a:r>
            <a:r>
              <a:rPr lang="en-US" altLang="en-US" sz="4400" b="1" baseline="30000" dirty="0">
                <a:latin typeface="PT Serif" panose="020A0603040505020204" pitchFamily="18" charset="77"/>
                <a:cs typeface="Times New Roman" panose="02020603050405020304" pitchFamily="18" charset="0"/>
              </a:rPr>
              <a:t>1</a:t>
            </a:r>
            <a:r>
              <a:rPr lang="en-US" altLang="en-US" sz="4400" dirty="0">
                <a:latin typeface="PT Serif" panose="020A0603040505020204" pitchFamily="18" charset="77"/>
                <a:cs typeface="Times New Roman" panose="02020603050405020304" pitchFamily="18" charset="0"/>
              </a:rPr>
              <a:t>, </a:t>
            </a:r>
            <a:r>
              <a:rPr lang="en-US" altLang="en-US" sz="4400" dirty="0">
                <a:latin typeface="PT Serif" panose="020A0603040505020204" pitchFamily="18" charset="77"/>
                <a:cs typeface="Calibri" panose="020F0502020204030204" pitchFamily="34" charset="0"/>
              </a:rPr>
              <a:t>Erica Baken</a:t>
            </a:r>
            <a:r>
              <a:rPr lang="en-US" altLang="en-US" sz="4400" baseline="30000" dirty="0">
                <a:latin typeface="PT Serif" panose="020A0603040505020204" pitchFamily="18" charset="77"/>
                <a:cs typeface="Calibri" panose="020F0502020204030204" pitchFamily="34" charset="0"/>
              </a:rPr>
              <a:t>1</a:t>
            </a:r>
            <a:r>
              <a:rPr lang="en-US" altLang="en-US" sz="4400" dirty="0">
                <a:latin typeface="PT Serif" panose="020A0603040505020204" pitchFamily="18" charset="77"/>
                <a:cs typeface="Times New Roman" panose="02020603050405020304" pitchFamily="18" charset="0"/>
              </a:rPr>
              <a:t>, Dr. Dean Adams</a:t>
            </a:r>
            <a:r>
              <a:rPr lang="en-US" altLang="en-US" sz="4400" baseline="30000" dirty="0">
                <a:latin typeface="PT Serif" panose="020A0603040505020204" pitchFamily="18" charset="77"/>
                <a:cs typeface="Times New Roman" panose="02020603050405020304" pitchFamily="18" charset="0"/>
              </a:rPr>
              <a:t>1</a:t>
            </a:r>
          </a:p>
          <a:p>
            <a:pPr algn="ctr" eaLnBrk="1" hangingPunct="1">
              <a:spcBef>
                <a:spcPct val="50000"/>
              </a:spcBef>
              <a:spcAft>
                <a:spcPts val="483"/>
              </a:spcAft>
              <a:defRPr/>
            </a:pPr>
            <a:r>
              <a:rPr lang="en-US" altLang="en-US" sz="4400" baseline="30000" dirty="0">
                <a:latin typeface="PT Serif" panose="020A0603040505020204" pitchFamily="18" charset="77"/>
                <a:cs typeface="Times New Roman" panose="02020603050405020304" pitchFamily="18" charset="0"/>
              </a:rPr>
              <a:t>1</a:t>
            </a:r>
            <a:r>
              <a:rPr lang="en-US" altLang="en-US" sz="4400" dirty="0">
                <a:latin typeface="PT Serif" panose="020A0603040505020204" pitchFamily="18" charset="77"/>
                <a:cs typeface="Times New Roman" panose="02020603050405020304" pitchFamily="18" charset="0"/>
              </a:rPr>
              <a:t>Iowa State University, Ames, Iowa</a:t>
            </a:r>
          </a:p>
        </p:txBody>
      </p:sp>
      <p:sp>
        <p:nvSpPr>
          <p:cNvPr id="14" name="Rectangle 180">
            <a:extLst>
              <a:ext uri="{FF2B5EF4-FFF2-40B4-BE49-F238E27FC236}">
                <a16:creationId xmlns:a16="http://schemas.microsoft.com/office/drawing/2014/main" id="{E6B98533-D0FB-C74E-B76D-0B4835306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074" y="121475"/>
            <a:ext cx="29848657" cy="3108543"/>
          </a:xfrm>
          <a:prstGeom prst="rect">
            <a:avLst/>
          </a:prstGeom>
          <a:noFill/>
          <a:ln>
            <a:noFill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1" hangingPunct="1">
              <a:defRPr/>
            </a:pPr>
            <a:r>
              <a:rPr lang="en-US" sz="9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PT Serif" panose="020A0603040505020204" pitchFamily="18" charset="77"/>
                <a:ea typeface="ＭＳ Ｐゴシック" charset="0"/>
                <a:cs typeface="Times New Roman" panose="02020603050405020304" pitchFamily="18" charset="0"/>
              </a:rPr>
              <a:t>Does climate limit arboreality in </a:t>
            </a:r>
          </a:p>
          <a:p>
            <a:pPr algn="ctr" eaLnBrk="1" hangingPunct="1">
              <a:defRPr/>
            </a:pPr>
            <a:r>
              <a:rPr lang="en-US" sz="9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PT Serif" panose="020A0603040505020204" pitchFamily="18" charset="77"/>
                <a:ea typeface="ＭＳ Ｐゴシック" charset="0"/>
                <a:cs typeface="Times New Roman" panose="02020603050405020304" pitchFamily="18" charset="0"/>
              </a:rPr>
              <a:t>lungless salamanders?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D597F9E1-6B17-DA46-B924-5A499EA40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6" y="102916"/>
            <a:ext cx="1536774" cy="154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E7ACEA-079D-2C48-B5D7-746795960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02" y="399478"/>
            <a:ext cx="2791098" cy="2502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34A61E-E086-5D42-917E-FA6DA2402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694" y="439104"/>
            <a:ext cx="3089286" cy="2564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3DC043-8487-0741-930A-3FFAFD096FDA}"/>
              </a:ext>
            </a:extLst>
          </p:cNvPr>
          <p:cNvSpPr txBox="1"/>
          <p:nvPr/>
        </p:nvSpPr>
        <p:spPr>
          <a:xfrm>
            <a:off x="25143313" y="5527147"/>
            <a:ext cx="4926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T Serif" panose="020A0603040505020204" pitchFamily="18" charset="77"/>
              </a:rPr>
              <a:t>Polygons &amp; Point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60FD50-3178-2048-919E-3D956699C850}"/>
              </a:ext>
            </a:extLst>
          </p:cNvPr>
          <p:cNvSpPr txBox="1"/>
          <p:nvPr/>
        </p:nvSpPr>
        <p:spPr>
          <a:xfrm>
            <a:off x="32369831" y="5416453"/>
            <a:ext cx="4699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T Serif" panose="020A0603040505020204" pitchFamily="18" charset="77"/>
              </a:rPr>
              <a:t>Climate Variables &amp;</a:t>
            </a:r>
          </a:p>
          <a:p>
            <a:pPr algn="ctr"/>
            <a:r>
              <a:rPr lang="en-US" sz="3600" dirty="0">
                <a:latin typeface="PT Serif" panose="020A0603040505020204" pitchFamily="18" charset="77"/>
              </a:rPr>
              <a:t> MAXENT Modeling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5EE0B-916B-2840-8F13-47C66DC7C29F}"/>
              </a:ext>
            </a:extLst>
          </p:cNvPr>
          <p:cNvSpPr txBox="1"/>
          <p:nvPr/>
        </p:nvSpPr>
        <p:spPr>
          <a:xfrm>
            <a:off x="25010119" y="6773475"/>
            <a:ext cx="4650513" cy="25918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95B9DAE-12BE-474F-AFE7-603D4558A436}"/>
              </a:ext>
            </a:extLst>
          </p:cNvPr>
          <p:cNvCxnSpPr>
            <a:cxnSpLocks/>
          </p:cNvCxnSpPr>
          <p:nvPr/>
        </p:nvCxnSpPr>
        <p:spPr>
          <a:xfrm>
            <a:off x="27343961" y="9535537"/>
            <a:ext cx="0" cy="886377"/>
          </a:xfrm>
          <a:prstGeom prst="straightConnector1">
            <a:avLst/>
          </a:prstGeom>
          <a:ln w="1905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75CD2B9-A2CB-F94F-9687-22B91A9B796F}"/>
              </a:ext>
            </a:extLst>
          </p:cNvPr>
          <p:cNvCxnSpPr>
            <a:cxnSpLocks/>
          </p:cNvCxnSpPr>
          <p:nvPr/>
        </p:nvCxnSpPr>
        <p:spPr>
          <a:xfrm>
            <a:off x="27352548" y="13471420"/>
            <a:ext cx="0" cy="886377"/>
          </a:xfrm>
          <a:prstGeom prst="straightConnector1">
            <a:avLst/>
          </a:prstGeom>
          <a:ln w="190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24D5926-B2D2-1744-86E3-DE7AD8BF6881}"/>
              </a:ext>
            </a:extLst>
          </p:cNvPr>
          <p:cNvCxnSpPr>
            <a:cxnSpLocks/>
          </p:cNvCxnSpPr>
          <p:nvPr/>
        </p:nvCxnSpPr>
        <p:spPr>
          <a:xfrm>
            <a:off x="34897279" y="13471420"/>
            <a:ext cx="0" cy="886377"/>
          </a:xfrm>
          <a:prstGeom prst="straightConnector1">
            <a:avLst/>
          </a:prstGeom>
          <a:ln w="190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9B371289-CFDE-6341-8852-21464EE92B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4" t="6158" r="5317" b="4529"/>
          <a:stretch/>
        </p:blipFill>
        <p:spPr>
          <a:xfrm>
            <a:off x="25024055" y="6790260"/>
            <a:ext cx="4632579" cy="2567814"/>
          </a:xfrm>
          <a:prstGeom prst="rect">
            <a:avLst/>
          </a:prstGeom>
        </p:spPr>
      </p:pic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D4283008-3227-8341-96BB-701982249E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54" t="7486" r="8387" b="5396"/>
          <a:stretch/>
        </p:blipFill>
        <p:spPr>
          <a:xfrm>
            <a:off x="25024056" y="10618810"/>
            <a:ext cx="4632578" cy="2512291"/>
          </a:xfrm>
          <a:prstGeom prst="rect">
            <a:avLst/>
          </a:prstGeom>
        </p:spPr>
      </p:pic>
      <p:pic>
        <p:nvPicPr>
          <p:cNvPr id="33" name="Graphic 32" descr="Mountain scene">
            <a:extLst>
              <a:ext uri="{FF2B5EF4-FFF2-40B4-BE49-F238E27FC236}">
                <a16:creationId xmlns:a16="http://schemas.microsoft.com/office/drawing/2014/main" id="{6FE94937-2BB6-6744-90A3-79F5D14F1D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492368" y="6830933"/>
            <a:ext cx="1055546" cy="1055546"/>
          </a:xfrm>
          <a:prstGeom prst="rect">
            <a:avLst/>
          </a:prstGeom>
        </p:spPr>
      </p:pic>
      <p:pic>
        <p:nvPicPr>
          <p:cNvPr id="35" name="Graphic 34" descr="Earth globe: Americas">
            <a:extLst>
              <a:ext uri="{FF2B5EF4-FFF2-40B4-BE49-F238E27FC236}">
                <a16:creationId xmlns:a16="http://schemas.microsoft.com/office/drawing/2014/main" id="{89314713-8A1B-B04C-9B61-47DEDAEA6E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05024" y="6870102"/>
            <a:ext cx="1874826" cy="1874826"/>
          </a:xfrm>
          <a:prstGeom prst="rect">
            <a:avLst/>
          </a:prstGeom>
        </p:spPr>
      </p:pic>
      <p:pic>
        <p:nvPicPr>
          <p:cNvPr id="41" name="Graphic 40" descr="Cloud">
            <a:extLst>
              <a:ext uri="{FF2B5EF4-FFF2-40B4-BE49-F238E27FC236}">
                <a16:creationId xmlns:a16="http://schemas.microsoft.com/office/drawing/2014/main" id="{9737E430-A7C8-4345-AF02-2BB5D47164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736960" y="6895106"/>
            <a:ext cx="1044816" cy="1044816"/>
          </a:xfrm>
          <a:prstGeom prst="rect">
            <a:avLst/>
          </a:prstGeom>
        </p:spPr>
      </p:pic>
      <p:pic>
        <p:nvPicPr>
          <p:cNvPr id="71" name="Graphic 70" descr="Rain">
            <a:extLst>
              <a:ext uri="{FF2B5EF4-FFF2-40B4-BE49-F238E27FC236}">
                <a16:creationId xmlns:a16="http://schemas.microsoft.com/office/drawing/2014/main" id="{7490779C-A7C0-1E4F-B69E-E97B04928C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509137" y="7773999"/>
            <a:ext cx="1045405" cy="1045405"/>
          </a:xfrm>
          <a:prstGeom prst="rect">
            <a:avLst/>
          </a:prstGeom>
        </p:spPr>
      </p:pic>
      <p:pic>
        <p:nvPicPr>
          <p:cNvPr id="73" name="Graphic 72" descr="Thermometer">
            <a:extLst>
              <a:ext uri="{FF2B5EF4-FFF2-40B4-BE49-F238E27FC236}">
                <a16:creationId xmlns:a16="http://schemas.microsoft.com/office/drawing/2014/main" id="{C48D9B62-8A27-2440-8D9A-03AEA22ABC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800713" y="7756290"/>
            <a:ext cx="965465" cy="965465"/>
          </a:xfrm>
          <a:prstGeom prst="rect">
            <a:avLst/>
          </a:prstGeom>
        </p:spPr>
      </p:pic>
      <p:pic>
        <p:nvPicPr>
          <p:cNvPr id="6" name="Graphic 5" descr="Filter">
            <a:extLst>
              <a:ext uri="{FF2B5EF4-FFF2-40B4-BE49-F238E27FC236}">
                <a16:creationId xmlns:a16="http://schemas.microsoft.com/office/drawing/2014/main" id="{906C355B-5AE8-984A-BEBF-527D6534468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9571" t="10798" r="7474" b="8990"/>
          <a:stretch/>
        </p:blipFill>
        <p:spPr>
          <a:xfrm rot="18618039">
            <a:off x="34269224" y="15552613"/>
            <a:ext cx="1104976" cy="1068444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F83525B3-1A0F-4C4D-911C-4679ACBC6A48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27317"/>
          <a:stretch/>
        </p:blipFill>
        <p:spPr>
          <a:xfrm>
            <a:off x="32509136" y="14739656"/>
            <a:ext cx="1443883" cy="1277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 descr="A close up of a map&#10;&#10;Description automatically generated">
            <a:extLst>
              <a:ext uri="{FF2B5EF4-FFF2-40B4-BE49-F238E27FC236}">
                <a16:creationId xmlns:a16="http://schemas.microsoft.com/office/drawing/2014/main" id="{B96EFEC0-524E-F84A-BF8D-D088F2983651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19534"/>
          <a:stretch/>
        </p:blipFill>
        <p:spPr>
          <a:xfrm>
            <a:off x="35214777" y="15753824"/>
            <a:ext cx="1716240" cy="1371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823669-427C-A54D-A133-E55F61C28180}"/>
              </a:ext>
            </a:extLst>
          </p:cNvPr>
          <p:cNvSpPr txBox="1"/>
          <p:nvPr/>
        </p:nvSpPr>
        <p:spPr>
          <a:xfrm>
            <a:off x="497679" y="13471420"/>
            <a:ext cx="22558264" cy="190951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0FAA89-5651-3D42-BCAF-6A7686ECDFAA}"/>
              </a:ext>
            </a:extLst>
          </p:cNvPr>
          <p:cNvSpPr txBox="1"/>
          <p:nvPr/>
        </p:nvSpPr>
        <p:spPr>
          <a:xfrm>
            <a:off x="1489811" y="29776677"/>
            <a:ext cx="20573999" cy="224676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3500" i="1" dirty="0">
                <a:latin typeface="PT Serif" panose="020A0603040505020204" pitchFamily="18" charset="77"/>
              </a:rPr>
              <a:t>Figure 1. </a:t>
            </a:r>
            <a:r>
              <a:rPr lang="en-US" sz="3500" dirty="0">
                <a:latin typeface="PT Serif" panose="020A0603040505020204" pitchFamily="18" charset="77"/>
              </a:rPr>
              <a:t>We used environmental niche models (ENM) to evaluate the overlap in species distributions and their corresponding niche models. Blue coloration representing 0.5 suitability, red coloration representing 0.25-0.49 suitability, and white coloration representing 0-0.24 suitability. Models averaged over 5 all with AUC above 0.85.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960EA0-C86E-6B4D-AC8D-D2CEDBC32B1F}"/>
              </a:ext>
            </a:extLst>
          </p:cNvPr>
          <p:cNvSpPr txBox="1"/>
          <p:nvPr/>
        </p:nvSpPr>
        <p:spPr>
          <a:xfrm>
            <a:off x="25053204" y="8835396"/>
            <a:ext cx="328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IUCN or EOO made Polygons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121797-C604-4F4D-927D-3CF60B38190F}"/>
              </a:ext>
            </a:extLst>
          </p:cNvPr>
          <p:cNvSpPr txBox="1"/>
          <p:nvPr/>
        </p:nvSpPr>
        <p:spPr>
          <a:xfrm>
            <a:off x="25074816" y="12506293"/>
            <a:ext cx="282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Gridded by </a:t>
            </a:r>
          </a:p>
          <a:p>
            <a:r>
              <a:rPr lang="en-US" dirty="0">
                <a:latin typeface="PT Serif" panose="020A0603040505020204" pitchFamily="18" charset="77"/>
              </a:rPr>
              <a:t>2.5 arc-min Resolution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F7EFDDA-4709-EA4A-AA76-A8BB91BF2AF7}"/>
              </a:ext>
            </a:extLst>
          </p:cNvPr>
          <p:cNvSpPr txBox="1"/>
          <p:nvPr/>
        </p:nvSpPr>
        <p:spPr>
          <a:xfrm>
            <a:off x="32356414" y="10593978"/>
            <a:ext cx="4650513" cy="25918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E2075-4BB5-F34C-891B-39CBD18B050D}"/>
              </a:ext>
            </a:extLst>
          </p:cNvPr>
          <p:cNvSpPr txBox="1"/>
          <p:nvPr/>
        </p:nvSpPr>
        <p:spPr>
          <a:xfrm>
            <a:off x="24898317" y="18027581"/>
            <a:ext cx="12725193" cy="101566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PT Serif" panose="020A0603040505020204" pitchFamily="18" charset="77"/>
              </a:rPr>
              <a:t>Note: 293 species were used for this study (56 arboreal species, 201 terrestrial species), after excluding European and Asian species. </a:t>
            </a:r>
          </a:p>
        </p:txBody>
      </p:sp>
      <p:pic>
        <p:nvPicPr>
          <p:cNvPr id="1028" name="Picture 4" descr="Image result for iowa state logo">
            <a:hlinkClick r:id="rId21"/>
            <a:extLst>
              <a:ext uri="{FF2B5EF4-FFF2-40B4-BE49-F238E27FC236}">
                <a16:creationId xmlns:a16="http://schemas.microsoft.com/office/drawing/2014/main" id="{7E081FED-692D-9B42-92BE-19FBCE8F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0" y="1710479"/>
            <a:ext cx="1618305" cy="16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640ECD0-6195-CF45-BC03-B7A71182B9AC}"/>
              </a:ext>
            </a:extLst>
          </p:cNvPr>
          <p:cNvSpPr txBox="1"/>
          <p:nvPr/>
        </p:nvSpPr>
        <p:spPr>
          <a:xfrm>
            <a:off x="32492368" y="8830147"/>
            <a:ext cx="437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T Serif" panose="020A0603040505020204" pitchFamily="18" charset="77"/>
              </a:rPr>
              <a:t>Biologically informed climate variables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CC1DAA-C7DD-B449-BDBC-F483D4844C8F}"/>
              </a:ext>
            </a:extLst>
          </p:cNvPr>
          <p:cNvSpPr txBox="1"/>
          <p:nvPr/>
        </p:nvSpPr>
        <p:spPr>
          <a:xfrm>
            <a:off x="33953020" y="14917362"/>
            <a:ext cx="91147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PT Serif" panose="020A0603040505020204" pitchFamily="18" charset="77"/>
              </a:rPr>
              <a:t>x 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7ED26FB-BCE4-F344-BDF9-ACBDAF6AF74A}"/>
              </a:ext>
            </a:extLst>
          </p:cNvPr>
          <p:cNvSpPr txBox="1"/>
          <p:nvPr/>
        </p:nvSpPr>
        <p:spPr>
          <a:xfrm>
            <a:off x="32436577" y="16483005"/>
            <a:ext cx="216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Consensus climatic suitability model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DD8E4B0-6540-0C4B-8213-40D64E8DF008}"/>
              </a:ext>
            </a:extLst>
          </p:cNvPr>
          <p:cNvCxnSpPr>
            <a:cxnSpLocks/>
          </p:cNvCxnSpPr>
          <p:nvPr/>
        </p:nvCxnSpPr>
        <p:spPr>
          <a:xfrm flipV="1">
            <a:off x="29697653" y="11887245"/>
            <a:ext cx="2697905" cy="4054728"/>
          </a:xfrm>
          <a:prstGeom prst="bentConnector3">
            <a:avLst>
              <a:gd name="adj1" fmla="val 53153"/>
            </a:avLst>
          </a:prstGeom>
          <a:ln w="190500" cap="rnd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FA6B8C-669B-2747-BA0E-07A2D2963D0B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3903" r="14045" b="2963"/>
          <a:stretch/>
        </p:blipFill>
        <p:spPr>
          <a:xfrm>
            <a:off x="38795122" y="3428943"/>
            <a:ext cx="5411671" cy="29489457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F6985F-9EBB-CF4D-9E36-6A46513E87C3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13850" t="7405" r="6209" b="6595"/>
          <a:stretch/>
        </p:blipFill>
        <p:spPr>
          <a:xfrm>
            <a:off x="32432580" y="10646385"/>
            <a:ext cx="4571576" cy="253048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0906B6E-5FE5-D245-A146-1200FCA6D24A}"/>
              </a:ext>
            </a:extLst>
          </p:cNvPr>
          <p:cNvSpPr txBox="1"/>
          <p:nvPr/>
        </p:nvSpPr>
        <p:spPr>
          <a:xfrm>
            <a:off x="32436577" y="12435844"/>
            <a:ext cx="2536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Point data to represent </a:t>
            </a:r>
          </a:p>
          <a:p>
            <a:r>
              <a:rPr lang="en-US" dirty="0">
                <a:latin typeface="PT Serif" panose="020A0603040505020204" pitchFamily="18" charset="77"/>
              </a:rPr>
              <a:t>NA microhabitats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9D9E6CA-CFB8-834D-94E7-35DD545ED736}"/>
              </a:ext>
            </a:extLst>
          </p:cNvPr>
          <p:cNvCxnSpPr>
            <a:cxnSpLocks/>
          </p:cNvCxnSpPr>
          <p:nvPr/>
        </p:nvCxnSpPr>
        <p:spPr>
          <a:xfrm>
            <a:off x="34851731" y="9535537"/>
            <a:ext cx="0" cy="886377"/>
          </a:xfrm>
          <a:prstGeom prst="straightConnector1">
            <a:avLst/>
          </a:prstGeom>
          <a:ln w="190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B22F80B-CFE4-6F4D-80B5-F9F90C112E19}"/>
              </a:ext>
            </a:extLst>
          </p:cNvPr>
          <p:cNvSpPr txBox="1"/>
          <p:nvPr/>
        </p:nvSpPr>
        <p:spPr>
          <a:xfrm>
            <a:off x="25007996" y="14648706"/>
            <a:ext cx="4650513" cy="25918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83A333D-8532-D249-934C-B63080CEB4E7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4306" t="8921" r="5543" b="2709"/>
          <a:stretch/>
        </p:blipFill>
        <p:spPr>
          <a:xfrm>
            <a:off x="25016689" y="14669244"/>
            <a:ext cx="4567386" cy="256599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CDDA7BA-5D9C-AA43-83DF-E06F5ED7A9A2}"/>
              </a:ext>
            </a:extLst>
          </p:cNvPr>
          <p:cNvSpPr txBox="1"/>
          <p:nvPr/>
        </p:nvSpPr>
        <p:spPr>
          <a:xfrm>
            <a:off x="25090090" y="16553511"/>
            <a:ext cx="211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Centroid point for </a:t>
            </a:r>
          </a:p>
          <a:p>
            <a:r>
              <a:rPr lang="en-US" dirty="0">
                <a:latin typeface="PT Serif" panose="020A0603040505020204" pitchFamily="18" charset="77"/>
              </a:rPr>
              <a:t>each gridded cell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B6E471E-7D98-5342-B08E-C4F6B68C176E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7057" t="6999" r="15213" b="5048"/>
          <a:stretch/>
        </p:blipFill>
        <p:spPr>
          <a:xfrm>
            <a:off x="546121" y="14357797"/>
            <a:ext cx="22395638" cy="1425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40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1598</TotalTime>
  <Words>341</Words>
  <Application>Microsoft Macintosh PowerPoint</Application>
  <PresentationFormat>Custom</PresentationFormat>
  <Paragraphs>44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PT Serif</vt:lpstr>
      <vt:lpstr>PT Serif Caption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Mellenthin, Lauren E</dc:creator>
  <cp:lastModifiedBy>Mellenthin, Lauren E</cp:lastModifiedBy>
  <cp:revision>95</cp:revision>
  <cp:lastPrinted>2019-04-16T18:42:03Z</cp:lastPrinted>
  <dcterms:created xsi:type="dcterms:W3CDTF">2018-10-01T17:12:07Z</dcterms:created>
  <dcterms:modified xsi:type="dcterms:W3CDTF">2019-04-16T20:56:07Z</dcterms:modified>
</cp:coreProperties>
</file>